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2" r:id="rId1"/>
  </p:sldMasterIdLst>
  <p:sldIdLst>
    <p:sldId id="256" r:id="rId2"/>
    <p:sldId id="306" r:id="rId3"/>
    <p:sldId id="280" r:id="rId4"/>
    <p:sldId id="338" r:id="rId5"/>
    <p:sldId id="340" r:id="rId6"/>
    <p:sldId id="332" r:id="rId7"/>
    <p:sldId id="312" r:id="rId8"/>
    <p:sldId id="337" r:id="rId9"/>
    <p:sldId id="339" r:id="rId10"/>
    <p:sldId id="335" r:id="rId11"/>
    <p:sldId id="291" r:id="rId12"/>
    <p:sldId id="304" r:id="rId13"/>
    <p:sldId id="341" r:id="rId14"/>
    <p:sldId id="342" r:id="rId15"/>
    <p:sldId id="343" r:id="rId16"/>
    <p:sldId id="344" r:id="rId17"/>
    <p:sldId id="336" r:id="rId18"/>
    <p:sldId id="301" r:id="rId19"/>
    <p:sldId id="265" r:id="rId20"/>
  </p:sldIdLst>
  <p:sldSz cx="9144000" cy="6858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001" initials="0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25A"/>
    <a:srgbClr val="0023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82" autoAdjust="0"/>
    <p:restoredTop sz="94364" autoAdjust="0"/>
  </p:normalViewPr>
  <p:slideViewPr>
    <p:cSldViewPr>
      <p:cViewPr>
        <p:scale>
          <a:sx n="114" d="100"/>
          <a:sy n="114" d="100"/>
        </p:scale>
        <p:origin x="-147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пациентов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</a:t>
            </a:r>
            <a:r>
              <a:rPr lang="ru-RU" sz="1800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тугоухости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3.4236275997836019E-2"/>
          <c:y val="0.78988095238095235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4586299189568818E-2"/>
          <c:y val="5.3182102237220349E-2"/>
          <c:w val="0.48419353083413535"/>
          <c:h val="0.711774778152730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по степени тугоухости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1F1-4E31-881C-7789812FB7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1F1-4E31-881C-7789812FB743}"/>
              </c:ext>
            </c:extLst>
          </c:dPt>
          <c:dLbls>
            <c:dLbl>
              <c:idx val="0"/>
              <c:layout>
                <c:manualLayout>
                  <c:x val="-0.18321289297307045"/>
                  <c:y val="-4.4205724284464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1F1-4E31-881C-7789812FB743}"/>
                </c:ext>
              </c:extLst>
            </c:dLbl>
            <c:dLbl>
              <c:idx val="1"/>
              <c:layout>
                <c:manualLayout>
                  <c:x val="0.16870275682255353"/>
                  <c:y val="-4.49993750781152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1F1-4E31-881C-7789812FB74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III степень</c:v>
                </c:pt>
                <c:pt idx="1">
                  <c:v>IV степень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0.5</c:v>
                </c:pt>
                <c:pt idx="1">
                  <c:v>0.5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61F1-4E31-881C-7789812FB74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0140252549814477"/>
          <c:y val="0.23859080114985623"/>
          <c:w val="0.32571212452610088"/>
          <c:h val="0.33680602424696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Распределение форме заболевания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8333874954917048"/>
          <c:y val="0.7740079365079366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4586299189568818E-2"/>
          <c:y val="5.3182102237220349E-2"/>
          <c:w val="0.48419353083413535"/>
          <c:h val="0.71177477815273094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по форме заболевания</c:v>
                </c:pt>
              </c:strCache>
            </c:strRef>
          </c:tx>
          <c:dPt>
            <c:idx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45F-4092-A746-485F5A469C8D}"/>
              </c:ext>
            </c:extLst>
          </c:dPt>
          <c:dPt>
            <c:idx val="1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45F-4092-A746-485F5A469C8D}"/>
              </c:ext>
            </c:extLst>
          </c:dPt>
          <c:dLbls>
            <c:dLbl>
              <c:idx val="0"/>
              <c:layout>
                <c:manualLayout>
                  <c:x val="-0.12655395302356337"/>
                  <c:y val="0.1105561804774403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45F-4092-A746-485F5A469C8D}"/>
                </c:ext>
              </c:extLst>
            </c:dLbl>
            <c:dLbl>
              <c:idx val="1"/>
              <c:layout>
                <c:manualLayout>
                  <c:x val="0.18957710311974035"/>
                  <c:y val="-0.1561104861892263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45F-4092-A746-485F5A469C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смешанная II</c:v>
                </c:pt>
                <c:pt idx="1">
                  <c:v>кохлеарная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0.32</c:v>
                </c:pt>
                <c:pt idx="1">
                  <c:v>0.68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F45F-4092-A746-485F5A469C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0140252549814477"/>
          <c:y val="0.23859080114985623"/>
          <c:w val="0.36149671645828324"/>
          <c:h val="0.336806024246969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574973267230483"/>
          <c:y val="2.6970601079519062E-2"/>
          <c:w val="0.58084366190337322"/>
          <c:h val="0.81063742129391703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 степень</c:v>
                </c:pt>
              </c:strCache>
            </c:strRef>
          </c:tx>
          <c:spPr>
            <a:solidFill>
              <a:schemeClr val="accent6">
                <a:alpha val="80000"/>
              </a:schemeClr>
            </a:solidFill>
            <a:ln>
              <a:gradFill>
                <a:gsLst>
                  <a:gs pos="0">
                    <a:schemeClr val="accent6">
                      <a:lumMod val="97000"/>
                      <a:lumOff val="3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944-434E-A2CA-214F7F99CB0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43,3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7944-434E-A2CA-214F7F99CB0C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944-434E-A2CA-214F7F99CB0C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944-434E-A2CA-214F7F99CB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Контрольная группа после операции</c:v>
                </c:pt>
                <c:pt idx="1">
                  <c:v>Основная группа после операции</c:v>
                </c:pt>
                <c:pt idx="2">
                  <c:v>Контрольная группа до операции</c:v>
                </c:pt>
                <c:pt idx="3">
                  <c:v>Основная группа до операции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0</c:v>
                </c:pt>
                <c:pt idx="1">
                  <c:v>21.7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944-434E-A2CA-214F7F99CB0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II степень</c:v>
                </c:pt>
              </c:strCache>
            </c:strRef>
          </c:tx>
          <c:spPr>
            <a:solidFill>
              <a:srgbClr val="0070C0">
                <a:alpha val="8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66,6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7944-434E-A2CA-214F7F99CB0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33,3</a:t>
                    </a:r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2-7944-434E-A2CA-214F7F99CB0C}"/>
                </c:ext>
              </c:extLst>
            </c:dLbl>
            <c:dLbl>
              <c:idx val="2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944-434E-A2CA-214F7F99CB0C}"/>
                </c:ext>
              </c:extLst>
            </c:dLbl>
            <c:dLbl>
              <c:idx val="3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944-434E-A2CA-214F7F99CB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Контрольная группа после операции</c:v>
                </c:pt>
                <c:pt idx="1">
                  <c:v>Основная группа после операции</c:v>
                </c:pt>
                <c:pt idx="2">
                  <c:v>Контрольная группа до операции</c:v>
                </c:pt>
                <c:pt idx="3">
                  <c:v>Основная группа до операции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33.299999999999997</c:v>
                </c:pt>
                <c:pt idx="1">
                  <c:v>16.7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7944-434E-A2CA-214F7F99CB0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III степень</c:v>
                </c:pt>
              </c:strCache>
            </c:strRef>
          </c:tx>
          <c:spPr>
            <a:solidFill>
              <a:srgbClr val="FFFF00">
                <a:alpha val="8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mtClean="0"/>
                      <a:t>34,4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C-7944-434E-A2CA-214F7F99CB0C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mtClean="0"/>
                      <a:t>23,3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3-7944-434E-A2CA-214F7F99CB0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60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7944-434E-A2CA-214F7F99CB0C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40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0-7944-434E-A2CA-214F7F99CB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Контрольная группа после операции</c:v>
                </c:pt>
                <c:pt idx="1">
                  <c:v>Основная группа после операции</c:v>
                </c:pt>
                <c:pt idx="2">
                  <c:v>Контрольная группа до операции</c:v>
                </c:pt>
                <c:pt idx="3">
                  <c:v>Основная группа до операции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16.7</c:v>
                </c:pt>
                <c:pt idx="1">
                  <c:v>11.6</c:v>
                </c:pt>
                <c:pt idx="2">
                  <c:v>30</c:v>
                </c:pt>
                <c:pt idx="3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944-434E-A2CA-214F7F99CB0C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IV степень</c:v>
                </c:pt>
              </c:strCache>
            </c:strRef>
          </c:tx>
          <c:spPr>
            <a:solidFill>
              <a:srgbClr val="FF0000">
                <a:alpha val="8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944-434E-A2CA-214F7F99CB0C}"/>
                </c:ext>
              </c:extLst>
            </c:dLbl>
            <c:dLbl>
              <c:idx val="1"/>
              <c:delete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944-434E-A2CA-214F7F99CB0C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40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7944-434E-A2CA-214F7F99CB0C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60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7944-434E-A2CA-214F7F99CB0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Контрольная группа после операции</c:v>
                </c:pt>
                <c:pt idx="1">
                  <c:v>Основная группа после операции</c:v>
                </c:pt>
                <c:pt idx="2">
                  <c:v>Контрольная группа до операции</c:v>
                </c:pt>
                <c:pt idx="3">
                  <c:v>Основная группа до операции</c:v>
                </c:pt>
              </c:strCache>
            </c:strRef>
          </c:cat>
          <c:val>
            <c:numRef>
              <c:f>Лист1!$E$2:$E$5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20</c:v>
                </c:pt>
                <c:pt idx="3">
                  <c:v>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7944-434E-A2CA-214F7F99CB0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42208256"/>
        <c:axId val="42230528"/>
      </c:barChart>
      <c:catAx>
        <c:axId val="422082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42230528"/>
        <c:crosses val="autoZero"/>
        <c:auto val="1"/>
        <c:lblAlgn val="ctr"/>
        <c:lblOffset val="100"/>
        <c:noMultiLvlLbl val="0"/>
      </c:catAx>
      <c:valAx>
        <c:axId val="4223052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220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872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020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7162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257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52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808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603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873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857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9607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7607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322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3"/>
          <p:cNvSpPr>
            <a:spLocks noGrp="1"/>
          </p:cNvSpPr>
          <p:nvPr>
            <p:ph type="subTitle" idx="1"/>
          </p:nvPr>
        </p:nvSpPr>
        <p:spPr>
          <a:xfrm>
            <a:off x="1475656" y="476672"/>
            <a:ext cx="6336704" cy="1008112"/>
          </a:xfrm>
        </p:spPr>
        <p:txBody>
          <a:bodyPr>
            <a:noAutofit/>
          </a:bodyPr>
          <a:lstStyle/>
          <a:p>
            <a:r>
              <a:rPr lang="ru-RU" sz="2200" dirty="0" smtClean="0">
                <a:solidFill>
                  <a:srgbClr val="1712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ФГБОУ </a:t>
            </a:r>
            <a:r>
              <a:rPr lang="ru-RU" sz="2200" dirty="0">
                <a:solidFill>
                  <a:srgbClr val="1712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«Дагестанский государственный </a:t>
            </a:r>
            <a:r>
              <a:rPr lang="ru-RU" sz="2200" dirty="0" smtClean="0">
                <a:solidFill>
                  <a:srgbClr val="1712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университет» Минздрава России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12" y="6488668"/>
            <a:ext cx="885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Махачкала 2020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583940" y="2326989"/>
            <a:ext cx="8280920" cy="11521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ХИРУРГИЧЕСКОГО ЛЕЧЕНИЯ ПАЦИЕНТОВ С КОХЛЕАРНОЙ ФОРМОЙ </a:t>
            </a:r>
            <a:r>
              <a:rPr lang="ru-RU" sz="3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ОТОСКЛЕРОЗА</a:t>
            </a:r>
            <a:endParaRPr lang="ru-RU" sz="3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572999" y="3712356"/>
            <a:ext cx="8280920" cy="5564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499992" y="4653136"/>
            <a:ext cx="4364868" cy="1037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Aft>
                <a:spcPts val="0"/>
              </a:spcAft>
              <a:tabLst>
                <a:tab pos="228600" algn="l"/>
              </a:tabLst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tabLst>
                <a:tab pos="228600" algn="l"/>
              </a:tabLst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r">
              <a:spcAft>
                <a:spcPts val="0"/>
              </a:spcAft>
              <a:tabLst>
                <a:tab pos="228600" algn="l"/>
              </a:tabLst>
            </a:pP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Авторы:</a:t>
            </a:r>
            <a:r>
              <a:rPr lang="ru-RU" sz="2000" dirty="0" err="1" smtClean="0">
                <a:latin typeface="Times New Roman"/>
                <a:ea typeface="Times New Roman"/>
              </a:rPr>
              <a:t>Дайхес</a:t>
            </a:r>
            <a:r>
              <a:rPr lang="ru-RU" sz="2000" dirty="0" smtClean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Николай </a:t>
            </a:r>
            <a:r>
              <a:rPr lang="ru-RU" sz="2000" dirty="0" smtClean="0">
                <a:latin typeface="Times New Roman"/>
                <a:ea typeface="Times New Roman"/>
              </a:rPr>
              <a:t>Аркадьевич, </a:t>
            </a:r>
            <a:r>
              <a:rPr lang="ru-RU" sz="2000" dirty="0" err="1" smtClean="0">
                <a:latin typeface="Times New Roman"/>
                <a:ea typeface="Times New Roman"/>
              </a:rPr>
              <a:t>Джамалудинов</a:t>
            </a:r>
            <a:r>
              <a:rPr lang="ru-RU" sz="2000" dirty="0" smtClean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Юнускади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 smtClean="0">
                <a:latin typeface="Times New Roman"/>
                <a:ea typeface="Times New Roman"/>
              </a:rPr>
              <a:t>Асхабалиевич</a:t>
            </a:r>
            <a:r>
              <a:rPr lang="ru-RU" sz="2000" dirty="0" smtClean="0">
                <a:latin typeface="Times New Roman"/>
                <a:ea typeface="Times New Roman"/>
              </a:rPr>
              <a:t>, </a:t>
            </a:r>
            <a:r>
              <a:rPr lang="ru-RU" sz="2000" dirty="0" err="1" smtClean="0">
                <a:latin typeface="Times New Roman"/>
                <a:ea typeface="Times New Roman"/>
              </a:rPr>
              <a:t>Корвяков</a:t>
            </a:r>
            <a:r>
              <a:rPr lang="ru-RU" sz="2000" dirty="0" smtClean="0">
                <a:latin typeface="Times New Roman"/>
                <a:ea typeface="Times New Roman"/>
              </a:rPr>
              <a:t> </a:t>
            </a:r>
            <a:r>
              <a:rPr lang="ru-RU" sz="2000" dirty="0">
                <a:latin typeface="Times New Roman"/>
                <a:ea typeface="Times New Roman"/>
              </a:rPr>
              <a:t>Василий Сергеевич, </a:t>
            </a:r>
            <a:r>
              <a:rPr lang="ru-RU" sz="2000" dirty="0" err="1">
                <a:latin typeface="Times New Roman"/>
                <a:ea typeface="Times New Roman"/>
              </a:rPr>
              <a:t>Диаб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Хассан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Мохамед</a:t>
            </a:r>
            <a:r>
              <a:rPr lang="ru-RU" sz="2000" dirty="0">
                <a:latin typeface="Times New Roman"/>
                <a:ea typeface="Times New Roman"/>
              </a:rPr>
              <a:t> Али, Гамзатов </a:t>
            </a:r>
            <a:r>
              <a:rPr lang="ru-RU" sz="2000" dirty="0" err="1">
                <a:latin typeface="Times New Roman"/>
                <a:ea typeface="Times New Roman"/>
              </a:rPr>
              <a:t>Калсын</a:t>
            </a:r>
            <a:r>
              <a:rPr lang="ru-RU" sz="2000" dirty="0">
                <a:latin typeface="Times New Roman"/>
                <a:ea typeface="Times New Roman"/>
              </a:rPr>
              <a:t> </a:t>
            </a:r>
            <a:r>
              <a:rPr lang="ru-RU" sz="2000" dirty="0" err="1">
                <a:latin typeface="Times New Roman"/>
                <a:ea typeface="Times New Roman"/>
              </a:rPr>
              <a:t>Нурмагомедович</a:t>
            </a:r>
            <a:endParaRPr lang="ru-RU" sz="1400" dirty="0">
              <a:latin typeface="Times New Roman"/>
              <a:ea typeface="Times New Roman"/>
            </a:endParaRPr>
          </a:p>
          <a:p>
            <a:pPr algn="r">
              <a:lnSpc>
                <a:spcPct val="200000"/>
              </a:lnSpc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36950"/>
            <a:ext cx="1224136" cy="1224136"/>
          </a:xfrm>
          <a:prstGeom prst="rect">
            <a:avLst/>
          </a:prstGeom>
        </p:spPr>
      </p:pic>
      <p:pic>
        <p:nvPicPr>
          <p:cNvPr id="14" name="Рисунок 13" descr="Новый логотип центра отоларингологии 19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205123"/>
            <a:ext cx="1488245" cy="10877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83940" y="1340768"/>
            <a:ext cx="8280920" cy="83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2200" dirty="0">
                <a:solidFill>
                  <a:srgbClr val="1712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«Научно-клинический центр оториноларингологии</a:t>
            </a:r>
            <a:r>
              <a:rPr lang="ru-RU" sz="2200" dirty="0" smtClean="0">
                <a:solidFill>
                  <a:srgbClr val="1712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 algn="ctr">
              <a:spcBef>
                <a:spcPct val="20000"/>
              </a:spcBef>
            </a:pPr>
            <a:r>
              <a:rPr lang="ru-RU" sz="2200" dirty="0" smtClean="0">
                <a:solidFill>
                  <a:srgbClr val="1712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solidFill>
                  <a:srgbClr val="1712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ФМБА России</a:t>
            </a:r>
          </a:p>
        </p:txBody>
      </p:sp>
      <p:pic>
        <p:nvPicPr>
          <p:cNvPr id="1026" name="Picture 2" descr="C:\Users\IRA\Desktop\2680189пате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12" y="3789041"/>
            <a:ext cx="1981864" cy="280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287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только замена перилимфы1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5821.22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188640"/>
            <a:ext cx="8595726" cy="5730484"/>
          </a:xfrm>
        </p:spPr>
      </p:pic>
    </p:spTree>
    <p:extLst>
      <p:ext uri="{BB962C8B-B14F-4D97-AF65-F5344CB8AC3E}">
        <p14:creationId xmlns:p14="http://schemas.microsoft.com/office/powerpoint/2010/main" val="254442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476672"/>
            <a:ext cx="8003232" cy="64807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Дизайн исследования</a:t>
            </a:r>
            <a:r>
              <a:rPr lang="ru-RU" sz="2000" u="sng" dirty="0" smtClean="0"/>
              <a:t/>
            </a:r>
            <a:br>
              <a:rPr lang="ru-RU" sz="2000" u="sng" dirty="0" smtClean="0"/>
            </a:br>
            <a:endParaRPr lang="ru-RU" sz="2000" dirty="0"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423828"/>
            <a:ext cx="8291264" cy="5317540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и хирургическое лечение 59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пациентов (60 клинических случаев) со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смешанной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кохлеарной формами отосклероза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возрасте от 21 до 77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 (средний возраст 45,2 ±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11,5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лет) на базе ФГБУ НМИЦО ФМБА России с 201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2019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гг.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017416784"/>
              </p:ext>
            </p:extLst>
          </p:nvPr>
        </p:nvGraphicFramePr>
        <p:xfrm>
          <a:off x="313184" y="3480390"/>
          <a:ext cx="4258816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931330104"/>
              </p:ext>
            </p:extLst>
          </p:nvPr>
        </p:nvGraphicFramePr>
        <p:xfrm>
          <a:off x="4716016" y="3480390"/>
          <a:ext cx="4258816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7684"/>
            <a:ext cx="1008112" cy="1008112"/>
          </a:xfrm>
          <a:prstGeom prst="rect">
            <a:avLst/>
          </a:prstGeom>
        </p:spPr>
      </p:pic>
      <p:pic>
        <p:nvPicPr>
          <p:cNvPr id="9" name="Рисунок 8" descr="Новый логотип центра отоларингологии 1935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68344" y="127684"/>
            <a:ext cx="1368152" cy="100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7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8133" y="274638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тугоухости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пациентов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контрольной группы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 и после операции (через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год)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034591321"/>
              </p:ext>
            </p:extLst>
          </p:nvPr>
        </p:nvGraphicFramePr>
        <p:xfrm>
          <a:off x="457200" y="1565722"/>
          <a:ext cx="8229600" cy="5179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 descr="Новый логотип центра отоларингологии 19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52320" y="126554"/>
            <a:ext cx="1591758" cy="11634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" y="88721"/>
            <a:ext cx="1036023" cy="103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3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/>
              <a:t>Уровень восприятия шепотной речи у пациентов с отосклерозом перед операцией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107" y="1484784"/>
            <a:ext cx="7576008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1556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Уровень восприятия разговорной речи у пациентов с отосклерозом перед операцией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15" y="1340768"/>
            <a:ext cx="8266441" cy="519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831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Уровень восприятия шепотной речи у пациентов с отосклерозом через 6 месяцев после операции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14" y="1600200"/>
            <a:ext cx="7725802" cy="502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0098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/>
              <a:t>Уровень восприятия разговорной речи у пациентов с отосклерозом через 6 месяцев после операции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76" y="1600200"/>
            <a:ext cx="7479124" cy="512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126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57200" y="476672"/>
            <a:ext cx="8003232" cy="64807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Выводы</a:t>
            </a:r>
            <a:r>
              <a:rPr lang="ru-RU" sz="2000" u="sng" dirty="0" smtClean="0"/>
              <a:t/>
            </a:r>
            <a:br>
              <a:rPr lang="ru-RU" sz="2000" u="sng" dirty="0" smtClean="0"/>
            </a:br>
            <a:endParaRPr lang="ru-RU" sz="2000" dirty="0"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1546870"/>
            <a:ext cx="8229600" cy="547260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функциональный результат хирургического лечения был достигнут у всех пациентов.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контрольной группе прирост слуха отмечался только вследствие улучшения показателей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воздушной проводимости, без изменений показателей костной проводимости, что позволило в  66,6% случаев достичь 2 степени тугоухости.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 время как в основной группе совокупный прирост слуха складывался из улучшения показателей как воздушного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костного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звукопроведения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позволило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43,3% случаев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перевести пациентов с 3-4 степени тугоухости в разряд 1 степени, то есть достигнуть социально значимого слуха.</a:t>
            </a:r>
          </a:p>
          <a:p>
            <a:pPr marL="0" indent="0">
              <a:lnSpc>
                <a:spcPct val="150000"/>
              </a:lnSpc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75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2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827584" y="332656"/>
            <a:ext cx="8003232" cy="64807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8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Практические рекомендации</a:t>
            </a:r>
            <a:endParaRPr lang="ru-RU" sz="2800" dirty="0"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23528" y="1052736"/>
            <a:ext cx="8568952" cy="576064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Times New Roman"/>
                <a:cs typeface="Times New Roman"/>
              </a:rPr>
              <a:t>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установленном диагнозе кохлеарная форма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отосклероза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показано проведение стапедопластики аутохрящом на вену с заменой части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перилимфы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объеме преддверия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раствор. 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/>
                <a:cs typeface="Times New Roman"/>
              </a:rPr>
              <a:t>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Интраоперационно необходимо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избегать молниеносно возникшего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дефицита перилимфы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(работа аспиратором)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попадания крови в преддверие, которые могут привести к возникновению первичного СНКТ;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возникший непреднамеренно, дефицит перилимфы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следует устранить физиологическим раствором; показанием для замены перилимфы на физиологический раствор является изменение прозрачности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перилимфы; при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самовосполнении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искусственно созданного дефицита перилимфы провести усовершенствованную методику стапедопластики не представляется возможным - в данной ситуации операцию закончить по классической методике.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● 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раннем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послеоперационном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периоде в обязательном порядке назначить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антибактериальную,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противовоспалительную (краткий курс гормонотерапии -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дексаметазон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симптоматическую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терапию для "разгрузки" внутреннего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уха.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20" y="54546"/>
            <a:ext cx="926182" cy="926182"/>
          </a:xfrm>
          <a:prstGeom prst="rect">
            <a:avLst/>
          </a:prstGeom>
        </p:spPr>
      </p:pic>
      <p:pic>
        <p:nvPicPr>
          <p:cNvPr id="8" name="Рисунок 7" descr="Новый логотип центра отоларингологии 19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9900" y="126554"/>
            <a:ext cx="1464177" cy="107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29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941168"/>
            <a:ext cx="8229600" cy="1761384"/>
          </a:xfrm>
        </p:spPr>
        <p:txBody>
          <a:bodyPr>
            <a:norm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«Дагестанский государственный медицинский университет»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МЗ РФ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Кафедра оториноларингологии</a:t>
            </a: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ФГБУ «Национальный медицинский исследовательский центр оториноларингологии» ФМБА России.</a:t>
            </a:r>
            <a:b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Научно-клинический отдел заболеваний уха.</a:t>
            </a:r>
            <a:endParaRPr lang="ru-RU" sz="1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2060848"/>
            <a:ext cx="8157592" cy="2088232"/>
          </a:xfrm>
        </p:spPr>
        <p:txBody>
          <a:bodyPr>
            <a:normAutofit/>
          </a:bodyPr>
          <a:lstStyle/>
          <a:p>
            <a:pPr marL="118872" indent="0" algn="ctr">
              <a:buNone/>
            </a:pPr>
            <a:r>
              <a:rPr lang="ru-RU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7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6126" y="476672"/>
            <a:ext cx="8229600" cy="64807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u="sng" dirty="0" smtClean="0"/>
              <a:t/>
            </a:r>
            <a:br>
              <a:rPr lang="ru-RU" sz="2000" u="sng" dirty="0" smtClean="0"/>
            </a:br>
            <a:endParaRPr lang="ru-RU" sz="2000" dirty="0"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6139855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Бюро медицинской статистики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Департамента здравоохранения города Москвы,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здравоохранения Республики Дагестан и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 отдела заболеваний уха ФГБУ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НМИЦО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ФМБА России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наблюдается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распространенных форм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отосклероза.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Существующие методики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стапедопластик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эффективны при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кохлеарной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форме отосклероза, что связано с улучшением воздушной проводимости (тимпанальный резерв) и невозможностью улучшить костную проводимость (КП)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Хирургическое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лечение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кохлеарной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формы отосклероза, когда имеется выраженный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сенсоневральный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 тугоухости (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СНкТ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остаётся одной из нерешенных задач в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кофохирургии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Цель изобретения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функциональную эффективность хирургического лечения больных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кохлеарной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формой отосклероза на основании усовершенствования метода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стапедопластики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аутохрящом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вену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8316"/>
            <a:ext cx="922412" cy="922412"/>
          </a:xfrm>
          <a:prstGeom prst="rect">
            <a:avLst/>
          </a:prstGeom>
        </p:spPr>
      </p:pic>
      <p:pic>
        <p:nvPicPr>
          <p:cNvPr id="5" name="Рисунок 4" descr="Новый логотип центра отоларингологии 19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6886" y="40943"/>
            <a:ext cx="1217114" cy="889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736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179512" y="476672"/>
            <a:ext cx="8229600" cy="64807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000" dirty="0">
              <a:latin typeface="+mn-lt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611560" y="706388"/>
            <a:ext cx="8136904" cy="5890964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Изобретение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относится к медицине, а именно к оториноларингологии, и может быть использовано при хирургическом лечении пациентов с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кохлеарной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формой отосклероза. Способ позволяет получить положительный функциональный результат у пациентов с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кохлеарной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формой отосклероза за счет устранения причины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кондуктивного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компонента тугоухости и положительного влияния на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сенсоневральный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компонент, а именно улучшения костного звукопроведения, а также за счет усовершенствования методики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стапедопластики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аутохрящом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вену путем частичной замены перилимфы на физиологический раствор. Замена части перилимфы преддверия в предлагаемом нами объеме - 40-50 мм3 на физиологический раствор позволяет улучшить костное звукопроведение (сократить резерв улитки),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а, следовательно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оперировать пациентов с </a:t>
            </a:r>
            <a:r>
              <a:rPr lang="ru-RU" sz="1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кохлеарной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формой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отосклероза </a:t>
            </a:r>
            <a:endParaRPr lang="ru-RU" sz="2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0324"/>
            <a:ext cx="1152128" cy="1152128"/>
          </a:xfrm>
          <a:prstGeom prst="rect">
            <a:avLst/>
          </a:prstGeom>
        </p:spPr>
      </p:pic>
      <p:pic>
        <p:nvPicPr>
          <p:cNvPr id="5" name="Рисунок 4" descr="Новый логотип центра отоларингологии 19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260648"/>
            <a:ext cx="1578440" cy="115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58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/>
              <a:t>Этапы </a:t>
            </a:r>
            <a:r>
              <a:rPr lang="ru-RU" sz="3600" dirty="0" err="1"/>
              <a:t>стапедопластики</a:t>
            </a:r>
            <a:endParaRPr lang="ru-RU" sz="3600" dirty="0"/>
          </a:p>
        </p:txBody>
      </p:sp>
      <p:pic>
        <p:nvPicPr>
          <p:cNvPr id="2050" name="Picture 2" descr="C:\Users\IRA\Desktop\Кипр 2020\Кипр фото материалы для плаката и презентации\фото\1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01" y="1600200"/>
            <a:ext cx="7038597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86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8640"/>
            <a:ext cx="8856984" cy="648072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Разработанный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нами способ </a:t>
            </a: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что производят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тимпанотомию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Удаляют костный навес над стременем. Проводят ревизию барабанной полости, а затем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стапедотомию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Формируют нишу окна преддверия, соответствующую по своим размерам норме, путем удаления отосклеротических очагов. После чего производят удаление не менее 2/3 подножной пластинки стремени. Далее удаляют 40-50 мм3 перилимфы, заменяя ее таким же объемом стерильного физиологического раствора, который вводят в преддверие при помощи шприца для инъекций. Затем с тыльной стороны стопы через разрез производят забор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аутоткани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вены и формируют трансплантат размером 3×5 мм. Рану на стопе ушивают узловыми швами. Из области задней поверхности ушной раковины через дополнительный разрез проводят забор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аутохряща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из которого формируют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аутохрящевой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протез стремени длиной 3,5 мм. Рану на задней поверхности ушной раковины ушивают узловыми швами. В нишу преддверия раскладывают приготовленную вену с тыла стопы, интимой к преддверию и устанавливают сформированный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аутохрящевой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протез стремени под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сесамовидную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косточку длинной ножки наковальни. Далее в барабанную полость вводят 1 мл стерильного теплого раствора для инъекций гидрокортизона.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Меатотимпанальный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лоскут укладывают на место. На разрез кожи слухового прохода укладывают резиновую полоску. Слуховой проход тампонируют ватными шариками или желатиновой губкой с антибиотиком. </a:t>
            </a:r>
          </a:p>
        </p:txBody>
      </p:sp>
    </p:spTree>
    <p:extLst>
      <p:ext uri="{BB962C8B-B14F-4D97-AF65-F5344CB8AC3E}">
        <p14:creationId xmlns:p14="http://schemas.microsoft.com/office/powerpoint/2010/main" val="4235348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1340770"/>
            <a:ext cx="8373616" cy="528945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Впервые 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 мировой практике усовершенствован метод </a:t>
            </a:r>
            <a:r>
              <a:rPr lang="ru-RU" sz="19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стапедопластики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позволяющий получить надежный положительный функциональный результат у пациентов с </a:t>
            </a:r>
            <a:r>
              <a:rPr lang="ru-RU" sz="19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кохлеарной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формой отосклероза, заключающийся в улучшении порогов костного звукопроведения.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Впервые 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выявлены </a:t>
            </a:r>
            <a:r>
              <a:rPr lang="ru-RU" sz="19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интраоперационные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особенности состояния перилимфы лабиринта у больных отосклерозом, с высокими порогами костной проводимости.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19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Отработаны 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показания (вторичная </a:t>
            </a:r>
            <a:r>
              <a:rPr lang="ru-RU" sz="19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сенсоневральная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тугоухость) и противопоказания (первичная </a:t>
            </a:r>
            <a:r>
              <a:rPr lang="ru-RU" sz="19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сенсоневральная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тугоухость) к применению усовершенствованного метода </a:t>
            </a:r>
            <a:r>
              <a:rPr lang="ru-RU" sz="19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стапедопластики</a:t>
            </a:r>
            <a:r>
              <a:rPr lang="ru-RU" sz="19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у </a:t>
            </a:r>
            <a:r>
              <a:rPr lang="ru-RU" sz="1900" dirty="0">
                <a:latin typeface="Times New Roman"/>
                <a:ea typeface="Calibri"/>
                <a:cs typeface="Times New Roman"/>
              </a:rPr>
              <a:t>больных </a:t>
            </a:r>
            <a:r>
              <a:rPr lang="ru-RU" sz="1900" dirty="0" err="1">
                <a:latin typeface="Times New Roman"/>
                <a:ea typeface="Calibri"/>
                <a:cs typeface="Times New Roman"/>
              </a:rPr>
              <a:t>кохлеарной</a:t>
            </a:r>
            <a:r>
              <a:rPr lang="ru-RU" sz="1900" dirty="0">
                <a:latin typeface="Times New Roman"/>
                <a:ea typeface="Calibri"/>
                <a:cs typeface="Times New Roman"/>
              </a:rPr>
              <a:t> формой отосклероза.</a:t>
            </a:r>
            <a:endParaRPr lang="ru-RU" sz="1900" dirty="0">
              <a:ea typeface="Calibri"/>
              <a:cs typeface="Times New Roman"/>
            </a:endParaRPr>
          </a:p>
          <a:p>
            <a:pPr marL="0" lvl="0" indent="0" algn="just">
              <a:lnSpc>
                <a:spcPct val="150000"/>
              </a:lnSpc>
              <a:buNone/>
            </a:pP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901"/>
            <a:ext cx="1234868" cy="1234868"/>
          </a:xfrm>
          <a:prstGeom prst="rect">
            <a:avLst/>
          </a:prstGeom>
        </p:spPr>
      </p:pic>
      <p:pic>
        <p:nvPicPr>
          <p:cNvPr id="5" name="Рисунок 4" descr="Новый логотип центра отоларингологии 19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97086" y="139882"/>
            <a:ext cx="1642978" cy="1200887"/>
          </a:xfrm>
          <a:prstGeom prst="rect">
            <a:avLst/>
          </a:prstGeom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03935" y="476672"/>
            <a:ext cx="8003232" cy="64807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500" b="1" kern="1200">
                <a:solidFill>
                  <a:schemeClr val="accent1">
                    <a:satMod val="150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3600" b="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36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овизна </a:t>
            </a:r>
            <a:r>
              <a:rPr lang="ru-RU" sz="2000" u="sng" dirty="0" smtClean="0"/>
              <a:t/>
            </a:r>
            <a:br>
              <a:rPr lang="ru-RU" sz="2000" u="sng" dirty="0" smtClean="0"/>
            </a:br>
            <a:endParaRPr lang="ru-RU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3800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98179"/>
          </a:xfrm>
        </p:spPr>
        <p:txBody>
          <a:bodyPr>
            <a:noAutofit/>
          </a:bodyPr>
          <a:lstStyle/>
          <a:p>
            <a:pPr lvl="0"/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СНкТ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больных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кохлеарной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формой отосклероза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556792"/>
            <a:ext cx="8291264" cy="3701007"/>
          </a:xfrm>
        </p:spPr>
        <p:txBody>
          <a:bodyPr>
            <a:noAutofit/>
          </a:bodyPr>
          <a:lstStyle/>
          <a:p>
            <a:pPr marL="0" lvl="0" indent="0">
              <a:lnSpc>
                <a:spcPct val="160000"/>
              </a:lnSpc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наш взгляд </a:t>
            </a:r>
            <a:r>
              <a:rPr lang="ru-RU" sz="1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СНкТ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больных кохлеарной формой отосклероза в подавляющем большинстве случаев связан:</a:t>
            </a:r>
          </a:p>
          <a:p>
            <a:pPr marL="514350" lvl="0" indent="-514350">
              <a:lnSpc>
                <a:spcPct val="160000"/>
              </a:lnSpc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изменением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физико-химического состава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перилимфы, что связано с повышением концентрации ионов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Ca²⁺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в перилимфе и эндолимфе</a:t>
            </a:r>
          </a:p>
          <a:p>
            <a:pPr marL="514350" indent="-514350">
              <a:lnSpc>
                <a:spcPct val="160000"/>
              </a:lnSpc>
              <a:buFont typeface="Arial" pitchFamily="34" charset="0"/>
              <a:buAutoNum type="arabicPeriod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 нарушением гидродинамики внутреннего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уха, что обусловлено повышением вязкости перилимфы за счёт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гликозамингликанов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Таким образом, повышение порогов костной проводимости по данным ТПА у больных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кохлеарной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формой отосклероза в большинстве случаев является вторичным, что подтверждается данными дополнительных методов исследования (ТПА в расширенном диапазоне частот, речевая аудиометрия, определение порогов чувствительности к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ультразвуку)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lnSpc>
                <a:spcPct val="160000"/>
              </a:lnSpc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4016"/>
            <a:ext cx="1224136" cy="1224136"/>
          </a:xfrm>
          <a:prstGeom prst="rect">
            <a:avLst/>
          </a:prstGeom>
        </p:spPr>
      </p:pic>
      <p:pic>
        <p:nvPicPr>
          <p:cNvPr id="5" name="Рисунок 4" descr="Новый логотип центра отоларингологии 193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216024"/>
            <a:ext cx="1656184" cy="1210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6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/>
              <a:t>Изменение физико-химического </a:t>
            </a:r>
            <a:br>
              <a:rPr lang="ru-RU" sz="3600" dirty="0"/>
            </a:br>
            <a:r>
              <a:rPr lang="ru-RU" sz="3600" dirty="0"/>
              <a:t>состава перилимфы</a:t>
            </a:r>
          </a:p>
        </p:txBody>
      </p:sp>
      <p:pic>
        <p:nvPicPr>
          <p:cNvPr id="1027" name="Picture 3" descr="C:\Users\IRA\Desktop\Кипр 2020\Кипр фото материалы для плаката и презентации\фото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72045"/>
            <a:ext cx="6925891" cy="525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4739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/>
              <a:t>Методика замены перилимфы </a:t>
            </a:r>
          </a:p>
        </p:txBody>
      </p:sp>
      <p:pic>
        <p:nvPicPr>
          <p:cNvPr id="3074" name="Picture 2" descr="C:\Users\IRA\Desktop\Кипр 2020\Кипр фото материалы для плаката и презентации\фото\Замена перилимфы новая (2)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18" y="1600200"/>
            <a:ext cx="7323164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5532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17270</TotalTime>
  <Words>787</Words>
  <Application>Microsoft Office PowerPoint</Application>
  <PresentationFormat>Экран (4:3)</PresentationFormat>
  <Paragraphs>59</Paragraphs>
  <Slides>19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Этапы стапедопластики</vt:lpstr>
      <vt:lpstr>Презентация PowerPoint</vt:lpstr>
      <vt:lpstr>Презентация PowerPoint</vt:lpstr>
      <vt:lpstr>СНкТ у больных кохлеарной формой отосклероза</vt:lpstr>
      <vt:lpstr>Изменение физико-химического  состава перилимфы</vt:lpstr>
      <vt:lpstr>Методика замены перилимфы </vt:lpstr>
      <vt:lpstr>Презентация PowerPoint</vt:lpstr>
      <vt:lpstr>Презентация PowerPoint</vt:lpstr>
      <vt:lpstr>Степень тугоухости у пациентов  основной и контрольной группы  до и после операции (через 1 год)</vt:lpstr>
      <vt:lpstr>Уровень восприятия шепотной речи у пациентов с отосклерозом перед операцией</vt:lpstr>
      <vt:lpstr>Уровень восприятия разговорной речи у пациентов с отосклерозом перед операцией</vt:lpstr>
      <vt:lpstr>Уровень восприятия шепотной речи у пациентов с отосклерозом через 6 месяцев после операции</vt:lpstr>
      <vt:lpstr>Уровень восприятия разговорной речи у пациентов с отосклерозом через 6 месяцев после операции</vt:lpstr>
      <vt:lpstr>Презентация PowerPoint</vt:lpstr>
      <vt:lpstr>Презентация PowerPoint</vt:lpstr>
      <vt:lpstr>ФГБОУ ВО «Дагестанский государственный медицинский университет» МЗ РФ. Кафедра оториноларингологии ФГБУ «Национальный медицинский исследовательский центр оториноларингологии» ФМБА России. Научно-клинический отдел заболеваний уха.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Методика хирургического лечения кохлеарной формы отосклероза</dc:title>
  <dc:creator>Администратор</dc:creator>
  <cp:lastModifiedBy>IRA</cp:lastModifiedBy>
  <cp:revision>266</cp:revision>
  <cp:lastPrinted>2020-01-16T07:34:00Z</cp:lastPrinted>
  <dcterms:created xsi:type="dcterms:W3CDTF">2017-12-06T20:07:59Z</dcterms:created>
  <dcterms:modified xsi:type="dcterms:W3CDTF">2020-10-02T12:00:05Z</dcterms:modified>
</cp:coreProperties>
</file>